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74" r:id="rId4"/>
    <p:sldId id="275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DFBDA-0E1E-476C-AF97-9C2371EFB0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05A66-A6EC-43F2-B10A-02C55DE78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2823-EDE3-4702-8CF5-FAE1AABEA926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E38E-025C-4596-90CE-2DE5E9C3724F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2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A7A7-E72B-4709-8607-DD9CC4828FF3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9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944F-7F3C-429A-A386-F056007C4CBF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B866-5AF2-463F-BC49-F417F04C5A4B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5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74DC-B24E-49E7-85FD-EA3F9E20FC57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3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1F04-098D-4EF3-BCB1-DEDF0D58A320}" type="datetime1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8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A124-C354-41AD-B079-CD702210A443}" type="datetime1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8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8C3F-9DA4-46F1-9110-3A0F635CF30B}" type="datetime1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0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4FA0-8D95-4252-A0DE-EBCCC56A233A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B8BC-EA56-4633-B6A2-05F728DEDE1A}" type="datetime1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8B64-2D7B-4EA6-8B76-752F7BD3B297}" type="datetime1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5F3BD-7762-433C-BD23-2512B7A7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4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667000"/>
          </a:xfrm>
        </p:spPr>
        <p:txBody>
          <a:bodyPr>
            <a:normAutofit/>
          </a:bodyPr>
          <a:lstStyle/>
          <a:p>
            <a:r>
              <a:rPr lang="en-US" sz="2800" dirty="0"/>
              <a:t>Maintenance Therapies for Hodgkin and </a:t>
            </a:r>
            <a:r>
              <a:rPr lang="en-US" sz="2800" dirty="0" smtClean="0"/>
              <a:t>Non-Hodgkin Lymphomas </a:t>
            </a:r>
            <a:r>
              <a:rPr lang="en-US" sz="2800" dirty="0"/>
              <a:t>After Autologous </a:t>
            </a:r>
            <a:r>
              <a:rPr lang="en-US" sz="2800" dirty="0" smtClean="0"/>
              <a:t>Transplantation</a:t>
            </a:r>
            <a:br>
              <a:rPr lang="en-US" sz="2800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000" b="1" dirty="0">
                <a:solidFill>
                  <a:srgbClr val="00B050"/>
                </a:solidFill>
              </a:rPr>
              <a:t>A Consensus Project of ASBMT, CIBMTR, and the</a:t>
            </a:r>
            <a:br>
              <a:rPr lang="en-US" sz="2000" b="1" dirty="0">
                <a:solidFill>
                  <a:srgbClr val="00B050"/>
                </a:solidFill>
              </a:rPr>
            </a:br>
            <a:r>
              <a:rPr lang="en-US" sz="2000" b="1" dirty="0" smtClean="0">
                <a:solidFill>
                  <a:srgbClr val="00B050"/>
                </a:solidFill>
              </a:rPr>
              <a:t>Lymphoma Working </a:t>
            </a:r>
            <a:r>
              <a:rPr lang="en-US" sz="2000" b="1" dirty="0">
                <a:solidFill>
                  <a:srgbClr val="00B050"/>
                </a:solidFill>
              </a:rPr>
              <a:t>Party of EBMT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Dr. Saba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Ghaffary</a:t>
            </a:r>
            <a:endParaRPr lang="en-US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Assistant Professor of Clinical Pharmacy</a:t>
            </a:r>
          </a:p>
          <a:p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Tabriz University of Medical Sciences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/>
              <a:t>Sufficient data do not exist to use </a:t>
            </a:r>
            <a:r>
              <a:rPr lang="en-US" dirty="0" smtClean="0"/>
              <a:t>the </a:t>
            </a:r>
            <a:r>
              <a:rPr lang="en-US" dirty="0" smtClean="0"/>
              <a:t>pre-autologous-HCT </a:t>
            </a:r>
            <a:r>
              <a:rPr lang="en-US" dirty="0"/>
              <a:t>PET (or </a:t>
            </a:r>
            <a:r>
              <a:rPr lang="en-US" dirty="0" smtClean="0"/>
              <a:t>PET/CT) scan </a:t>
            </a:r>
            <a:r>
              <a:rPr lang="en-US" dirty="0"/>
              <a:t>status to guide the use </a:t>
            </a:r>
            <a:r>
              <a:rPr lang="en-US" dirty="0" smtClean="0"/>
              <a:t>of post–autologous </a:t>
            </a:r>
            <a:r>
              <a:rPr lang="en-US" dirty="0"/>
              <a:t>HCT </a:t>
            </a:r>
            <a:r>
              <a:rPr lang="en-US" dirty="0" smtClean="0"/>
              <a:t>consolidation/ maintenance </a:t>
            </a:r>
            <a:r>
              <a:rPr lang="en-US" dirty="0"/>
              <a:t>therapy with BV for </a:t>
            </a:r>
            <a:r>
              <a:rPr lang="en-US" dirty="0" smtClean="0"/>
              <a:t>HL with </a:t>
            </a:r>
            <a:r>
              <a:rPr lang="en-US" dirty="0"/>
              <a:t>one or more high-risk features </a:t>
            </a:r>
            <a:r>
              <a:rPr lang="en-US" dirty="0" smtClean="0"/>
              <a:t>as defined </a:t>
            </a:r>
            <a:r>
              <a:rPr lang="en-US" dirty="0"/>
              <a:t>by AETHERA </a:t>
            </a:r>
            <a:r>
              <a:rPr lang="en-US" dirty="0" smtClean="0"/>
              <a:t>Trial</a:t>
            </a:r>
          </a:p>
          <a:p>
            <a:endParaRPr lang="en-US" dirty="0"/>
          </a:p>
          <a:p>
            <a:r>
              <a:rPr lang="en-US" dirty="0" smtClean="0"/>
              <a:t>Grading of Recommendations: C</a:t>
            </a:r>
          </a:p>
          <a:p>
            <a:r>
              <a:rPr lang="en-US" dirty="0" smtClean="0"/>
              <a:t>Panelists in Agreement %: 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0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panel recommends </a:t>
            </a:r>
            <a:r>
              <a:rPr lang="en-US" dirty="0" smtClean="0"/>
              <a:t>BV maintenance/consolidation </a:t>
            </a:r>
            <a:r>
              <a:rPr lang="en-US" dirty="0"/>
              <a:t>after auto-HCT in patients </a:t>
            </a:r>
            <a:r>
              <a:rPr lang="en-US" dirty="0" smtClean="0"/>
              <a:t>with </a:t>
            </a:r>
            <a:r>
              <a:rPr lang="en-US" dirty="0" err="1" smtClean="0"/>
              <a:t>cHL</a:t>
            </a:r>
            <a:r>
              <a:rPr lang="en-US" dirty="0" smtClean="0"/>
              <a:t> </a:t>
            </a:r>
            <a:r>
              <a:rPr lang="en-US" dirty="0" smtClean="0"/>
              <a:t>who have </a:t>
            </a:r>
            <a:r>
              <a:rPr lang="en-US" dirty="0"/>
              <a:t>1 or more trial-specified risk factors (</a:t>
            </a:r>
            <a:r>
              <a:rPr lang="en-US" dirty="0" err="1"/>
              <a:t>ie</a:t>
            </a:r>
            <a:r>
              <a:rPr lang="en-US" dirty="0"/>
              <a:t>, primary refractory </a:t>
            </a:r>
            <a:r>
              <a:rPr lang="en-US" dirty="0" err="1" smtClean="0"/>
              <a:t>cHL</a:t>
            </a:r>
            <a:r>
              <a:rPr lang="en-US" dirty="0" smtClean="0"/>
              <a:t>, relapsed </a:t>
            </a:r>
            <a:r>
              <a:rPr lang="en-US" dirty="0" err="1"/>
              <a:t>cHL</a:t>
            </a:r>
            <a:r>
              <a:rPr lang="en-US" dirty="0"/>
              <a:t> with an initial remission duration of &lt;12 months, or </a:t>
            </a:r>
            <a:r>
              <a:rPr lang="en-US" dirty="0" err="1" smtClean="0"/>
              <a:t>extranodal</a:t>
            </a:r>
            <a:r>
              <a:rPr lang="en-US" dirty="0" smtClean="0"/>
              <a:t> involvement </a:t>
            </a:r>
            <a:r>
              <a:rPr lang="en-US" dirty="0"/>
              <a:t>at the start of </a:t>
            </a:r>
            <a:r>
              <a:rPr lang="en-US" dirty="0" err="1"/>
              <a:t>pretransplantation</a:t>
            </a:r>
            <a:r>
              <a:rPr lang="en-US" dirty="0"/>
              <a:t> salvage </a:t>
            </a:r>
            <a:r>
              <a:rPr lang="en-US" dirty="0" smtClean="0"/>
              <a:t>chemotherapy) at </a:t>
            </a:r>
            <a:r>
              <a:rPr lang="en-US" dirty="0"/>
              <a:t>1.8mg/kg intravenously every 3 weeks for 16 </a:t>
            </a:r>
            <a:r>
              <a:rPr lang="en-US" dirty="0" smtClean="0"/>
              <a:t>doses in </a:t>
            </a:r>
            <a:r>
              <a:rPr lang="en-US" dirty="0"/>
              <a:t>BV-naïve patients with </a:t>
            </a:r>
            <a:r>
              <a:rPr lang="en-US" dirty="0" err="1"/>
              <a:t>cHL</a:t>
            </a:r>
            <a:r>
              <a:rPr lang="en-US" dirty="0" err="1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post hoc analysis of the </a:t>
            </a:r>
            <a:r>
              <a:rPr lang="en-US" dirty="0" smtClean="0"/>
              <a:t>AETHERA study </a:t>
            </a:r>
            <a:r>
              <a:rPr lang="en-US" dirty="0"/>
              <a:t>suggested that patients with </a:t>
            </a:r>
            <a:r>
              <a:rPr lang="en-US" dirty="0" err="1"/>
              <a:t>cHL</a:t>
            </a:r>
            <a:r>
              <a:rPr lang="en-US" dirty="0"/>
              <a:t> who had 2 or more risk </a:t>
            </a:r>
            <a:r>
              <a:rPr lang="en-US" dirty="0" smtClean="0"/>
              <a:t>factors derived </a:t>
            </a:r>
            <a:r>
              <a:rPr lang="en-US" dirty="0"/>
              <a:t>greater progression-free survival (PFS) benefit </a:t>
            </a:r>
            <a:r>
              <a:rPr lang="en-US" dirty="0" smtClean="0"/>
              <a:t>from BV maintenance </a:t>
            </a:r>
            <a:r>
              <a:rPr lang="en-US" dirty="0"/>
              <a:t>after auto-HCT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facts that routine use </a:t>
            </a:r>
            <a:r>
              <a:rPr lang="en-US" dirty="0" smtClean="0"/>
              <a:t>of BV maintenance </a:t>
            </a:r>
            <a:r>
              <a:rPr lang="en-US" dirty="0" smtClean="0"/>
              <a:t>and/or </a:t>
            </a:r>
            <a:r>
              <a:rPr lang="en-US" dirty="0"/>
              <a:t>consolidation has </a:t>
            </a:r>
            <a:r>
              <a:rPr lang="en-US" dirty="0" smtClean="0"/>
              <a:t>not been shown to improve OS and </a:t>
            </a:r>
            <a:r>
              <a:rPr lang="en-US" dirty="0" smtClean="0"/>
              <a:t>that </a:t>
            </a:r>
            <a:r>
              <a:rPr lang="en-US" dirty="0"/>
              <a:t>it may be associated with higher US health care costs </a:t>
            </a:r>
            <a:r>
              <a:rPr lang="en-US" dirty="0" smtClean="0"/>
              <a:t>compared with </a:t>
            </a:r>
            <a:r>
              <a:rPr lang="en-US" dirty="0"/>
              <a:t>surveillance alone</a:t>
            </a:r>
            <a:r>
              <a:rPr lang="en-US" dirty="0" smtClean="0"/>
              <a:t>, were </a:t>
            </a:r>
            <a:r>
              <a:rPr lang="en-US" dirty="0"/>
              <a:t>also considered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the panel </a:t>
            </a:r>
            <a:r>
              <a:rPr lang="en-US" dirty="0"/>
              <a:t>decided to drop the proposed statement limiting use of </a:t>
            </a:r>
            <a:r>
              <a:rPr lang="en-US" dirty="0" smtClean="0"/>
              <a:t>BV maintenance </a:t>
            </a:r>
            <a:r>
              <a:rPr lang="en-US" dirty="0"/>
              <a:t>and/or consolidation to patients with more than 2 </a:t>
            </a:r>
            <a:r>
              <a:rPr lang="en-US" smtClean="0"/>
              <a:t>risk </a:t>
            </a:r>
            <a:r>
              <a:rPr lang="en-US" smtClean="0"/>
              <a:t>factors, </a:t>
            </a:r>
            <a:r>
              <a:rPr lang="en-US" dirty="0"/>
              <a:t>owing to the lack of </a:t>
            </a:r>
            <a:r>
              <a:rPr lang="en-US" dirty="0" smtClean="0"/>
              <a:t>high quality </a:t>
            </a:r>
            <a:r>
              <a:rPr lang="en-US" dirty="0" smtClean="0"/>
              <a:t>evidence </a:t>
            </a:r>
            <a:r>
              <a:rPr lang="en-US" dirty="0"/>
              <a:t>supporting this restriction. Of note, the </a:t>
            </a:r>
            <a:r>
              <a:rPr lang="en-US" dirty="0" smtClean="0"/>
              <a:t>AETHERA trial </a:t>
            </a:r>
            <a:r>
              <a:rPr lang="en-US" dirty="0"/>
              <a:t>only enrolled BV-naïve patients with </a:t>
            </a:r>
            <a:r>
              <a:rPr lang="en-US" dirty="0" err="1"/>
              <a:t>cHL</a:t>
            </a:r>
            <a:r>
              <a:rPr lang="en-US" dirty="0" err="1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With the approval </a:t>
            </a:r>
            <a:r>
              <a:rPr lang="en-US" dirty="0" smtClean="0"/>
              <a:t>of BV </a:t>
            </a:r>
            <a:r>
              <a:rPr lang="en-US" dirty="0"/>
              <a:t>in the frontline </a:t>
            </a:r>
            <a:r>
              <a:rPr lang="en-US" dirty="0" smtClean="0"/>
              <a:t>setting and </a:t>
            </a:r>
            <a:r>
              <a:rPr lang="en-US" dirty="0"/>
              <a:t>increasing use of this agent in </a:t>
            </a:r>
            <a:r>
              <a:rPr lang="en-US" dirty="0" smtClean="0"/>
              <a:t>pre– auto-HCT </a:t>
            </a:r>
            <a:r>
              <a:rPr lang="en-US" dirty="0"/>
              <a:t>salvage regimens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04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number of patients with </a:t>
            </a:r>
            <a:r>
              <a:rPr lang="en-US" sz="2400" dirty="0" smtClean="0"/>
              <a:t>high risk </a:t>
            </a:r>
            <a:r>
              <a:rPr lang="en-US" sz="2400" dirty="0" err="1" smtClean="0"/>
              <a:t>cHL</a:t>
            </a:r>
            <a:r>
              <a:rPr lang="en-US" sz="2400" dirty="0" smtClean="0"/>
              <a:t> </a:t>
            </a:r>
            <a:r>
              <a:rPr lang="en-US" sz="2400" dirty="0"/>
              <a:t>who have prior BV exposure is likely going to increase.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panel </a:t>
            </a:r>
            <a:r>
              <a:rPr lang="en-US" sz="2400" dirty="0"/>
              <a:t>discussed this important real-world clinical scenario, </a:t>
            </a:r>
            <a:r>
              <a:rPr lang="en-US" sz="2400" dirty="0" smtClean="0"/>
              <a:t>where high-quality </a:t>
            </a:r>
            <a:r>
              <a:rPr lang="en-US" sz="2400" dirty="0"/>
              <a:t>prospective data are not available, underscoring </a:t>
            </a:r>
            <a:r>
              <a:rPr lang="en-US" sz="2400" dirty="0" smtClean="0"/>
              <a:t>the need </a:t>
            </a:r>
            <a:r>
              <a:rPr lang="en-US" sz="2400" dirty="0"/>
              <a:t>for consensus recommendations.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Accordingly</a:t>
            </a:r>
            <a:r>
              <a:rPr lang="en-US" sz="2400" dirty="0"/>
              <a:t>, the panel </a:t>
            </a:r>
            <a:r>
              <a:rPr lang="en-US" sz="2400" dirty="0" smtClean="0"/>
              <a:t>recommended the </a:t>
            </a:r>
            <a:r>
              <a:rPr lang="en-US" sz="2400" dirty="0"/>
              <a:t>use of BV maintenance and/or consolidation in </a:t>
            </a:r>
            <a:r>
              <a:rPr lang="en-US" sz="2400" dirty="0" smtClean="0"/>
              <a:t>patients with </a:t>
            </a:r>
            <a:r>
              <a:rPr lang="en-US" sz="2400" dirty="0"/>
              <a:t>prior limited exposure to BV (defined as </a:t>
            </a:r>
            <a:r>
              <a:rPr lang="en-US" sz="2400" dirty="0" smtClean="0"/>
              <a:t>approximately 4-6 </a:t>
            </a:r>
            <a:r>
              <a:rPr lang="en-US" sz="2400" dirty="0"/>
              <a:t>cycles), undergoing auto-HCT who otherwise meet </a:t>
            </a:r>
            <a:r>
              <a:rPr lang="en-US" sz="2400" dirty="0" smtClean="0"/>
              <a:t>the AETHERA </a:t>
            </a:r>
            <a:r>
              <a:rPr lang="en-US" sz="2400" dirty="0"/>
              <a:t>risk criteria and did not demonstrate prior resistance </a:t>
            </a:r>
            <a:r>
              <a:rPr lang="en-US" sz="2400" dirty="0" smtClean="0"/>
              <a:t>or intolerance </a:t>
            </a:r>
            <a:r>
              <a:rPr lang="en-US" sz="2400" dirty="0"/>
              <a:t>to BV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7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dirty="0"/>
              <a:t>The panel acknowledge that “limited prior </a:t>
            </a:r>
            <a:r>
              <a:rPr lang="en-US" sz="2400" dirty="0" smtClean="0"/>
              <a:t>exposure” in </a:t>
            </a:r>
            <a:r>
              <a:rPr lang="en-US" sz="2400" dirty="0"/>
              <a:t>our statement is empirical but agreed to include it as a </a:t>
            </a:r>
            <a:r>
              <a:rPr lang="en-US" sz="2400" dirty="0" smtClean="0"/>
              <a:t>consideration because </a:t>
            </a:r>
            <a:r>
              <a:rPr lang="en-US" sz="2400" dirty="0"/>
              <a:t>no data are available to suggest a benefit </a:t>
            </a:r>
            <a:r>
              <a:rPr lang="en-US" sz="2400" dirty="0" smtClean="0"/>
              <a:t>associated with </a:t>
            </a:r>
            <a:r>
              <a:rPr lang="en-US" sz="2400" dirty="0"/>
              <a:t>BV maintenance and/or consolidation in patients </a:t>
            </a:r>
            <a:r>
              <a:rPr lang="en-US" sz="2400" dirty="0" smtClean="0"/>
              <a:t>with prior </a:t>
            </a:r>
            <a:r>
              <a:rPr lang="en-US" sz="2400" dirty="0"/>
              <a:t>prolonged exposure to this agent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Because no robust data are available to </a:t>
            </a:r>
            <a:r>
              <a:rPr lang="en-US" sz="2400" dirty="0" err="1"/>
              <a:t>showlack</a:t>
            </a:r>
            <a:r>
              <a:rPr lang="en-US" sz="2400" dirty="0"/>
              <a:t> of </a:t>
            </a:r>
            <a:r>
              <a:rPr lang="en-US" sz="2400" dirty="0" smtClean="0"/>
              <a:t>benefit with </a:t>
            </a:r>
            <a:r>
              <a:rPr lang="en-US" sz="2400" dirty="0"/>
              <a:t>BV maintenance and/or consolidation in patients with </a:t>
            </a:r>
            <a:r>
              <a:rPr lang="en-US" sz="2400" dirty="0" smtClean="0"/>
              <a:t>PET negative high-risk </a:t>
            </a:r>
            <a:r>
              <a:rPr lang="en-US" sz="2400" dirty="0" err="1"/>
              <a:t>cHL</a:t>
            </a:r>
            <a:r>
              <a:rPr lang="en-US" sz="2400" dirty="0"/>
              <a:t>, the panel concluded that sufficient data </a:t>
            </a:r>
            <a:r>
              <a:rPr lang="en-US" sz="2400" dirty="0" smtClean="0"/>
              <a:t>do not </a:t>
            </a:r>
            <a:r>
              <a:rPr lang="en-US" sz="2400" dirty="0"/>
              <a:t>exist to use the </a:t>
            </a:r>
            <a:r>
              <a:rPr lang="en-US" sz="2400" dirty="0" err="1"/>
              <a:t>pretransplant</a:t>
            </a:r>
            <a:r>
              <a:rPr lang="en-US" sz="2400" dirty="0"/>
              <a:t> PET (or PET/CT) scan status </a:t>
            </a:r>
            <a:r>
              <a:rPr lang="en-US" sz="2400" dirty="0" smtClean="0"/>
              <a:t>to guide </a:t>
            </a:r>
            <a:r>
              <a:rPr lang="en-US" sz="2400" dirty="0"/>
              <a:t>the use of BV maintenance and/or consolidation therapy </a:t>
            </a:r>
            <a:r>
              <a:rPr lang="en-US" sz="2400" dirty="0" smtClean="0"/>
              <a:t>after auto-HCT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3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739459" cy="5211763"/>
          </a:xfrm>
        </p:spPr>
        <p:txBody>
          <a:bodyPr/>
          <a:lstStyle/>
          <a:p>
            <a:r>
              <a:rPr lang="en-US" sz="2400" dirty="0"/>
              <a:t>Administration of </a:t>
            </a:r>
            <a:r>
              <a:rPr lang="en-US" sz="2400" dirty="0" err="1"/>
              <a:t>brentuximab</a:t>
            </a:r>
            <a:r>
              <a:rPr lang="en-US" sz="2400" dirty="0"/>
              <a:t> </a:t>
            </a:r>
            <a:r>
              <a:rPr lang="en-US" sz="2400" dirty="0" err="1"/>
              <a:t>vedotin</a:t>
            </a:r>
            <a:r>
              <a:rPr lang="en-US" sz="2400" dirty="0"/>
              <a:t> or placebo was done over 30 min on day 1 of each 21 day cycle once every 3 weeks for up to 16 cycles.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59" y="32755"/>
            <a:ext cx="4947341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4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2724"/>
            <a:ext cx="6500526" cy="674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3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your time…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8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/>
              <a:t>Disease relapse remains the most common cause of </a:t>
            </a:r>
            <a:r>
              <a:rPr lang="en-US" dirty="0" smtClean="0"/>
              <a:t>death in </a:t>
            </a:r>
            <a:r>
              <a:rPr lang="en-US" dirty="0"/>
              <a:t>patients with lymphoma after undergoing HDT.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relapse events </a:t>
            </a:r>
            <a:r>
              <a:rPr lang="en-US" dirty="0"/>
              <a:t>occur within the first 1 to 3 years following auto-HCT, </a:t>
            </a:r>
            <a:r>
              <a:rPr lang="en-US" dirty="0" smtClean="0"/>
              <a:t>providing a </a:t>
            </a:r>
            <a:r>
              <a:rPr lang="en-US" dirty="0"/>
              <a:t>rationale for post-HCT maintenance and/or </a:t>
            </a:r>
            <a:r>
              <a:rPr lang="en-US" dirty="0" smtClean="0"/>
              <a:t>consolidative strategies </a:t>
            </a:r>
            <a:r>
              <a:rPr lang="en-US" dirty="0"/>
              <a:t>to mitigate relapse </a:t>
            </a:r>
            <a:r>
              <a:rPr lang="en-US" dirty="0" smtClean="0"/>
              <a:t>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7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>
            <a:extLst/>
          </p:cNvPr>
          <p:cNvGrpSpPr/>
          <p:nvPr/>
        </p:nvGrpSpPr>
        <p:grpSpPr>
          <a:xfrm>
            <a:off x="212834" y="911495"/>
            <a:ext cx="8586149" cy="5667437"/>
            <a:chOff x="0" y="0"/>
            <a:chExt cx="11612841" cy="5401876"/>
          </a:xfrm>
        </p:grpSpPr>
        <p:sp>
          <p:nvSpPr>
            <p:cNvPr id="6" name="Text Box 3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3274016" y="0"/>
              <a:ext cx="4196464" cy="624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MeSH Search: </a:t>
              </a:r>
              <a:endParaRPr lang="en-US" sz="1200">
                <a:effectLst/>
                <a:latin typeface="Times New Roman"/>
                <a:ea typeface="Calibri"/>
              </a:endParaRPr>
            </a:p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“Non-Hodgkin lymphoma/therapy” = </a:t>
              </a:r>
              <a:r>
                <a:rPr lang="en-US" sz="1100" b="1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21027</a:t>
              </a: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 references</a:t>
              </a:r>
              <a:endParaRPr lang="en-US" sz="1200">
                <a:effectLst/>
                <a:latin typeface="Times New Roman"/>
                <a:ea typeface="Calibri"/>
              </a:endParaRPr>
            </a:p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US" sz="1200">
                <a:effectLst/>
                <a:latin typeface="Times New Roman"/>
                <a:ea typeface="Calibri"/>
              </a:endParaRPr>
            </a:p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US" sz="1200">
                <a:effectLst/>
                <a:latin typeface="Times New Roman"/>
                <a:ea typeface="Calibri"/>
              </a:endParaRPr>
            </a:p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US" sz="1200">
                <a:effectLst/>
                <a:latin typeface="Times New Roman"/>
                <a:ea typeface="Calibri"/>
              </a:endParaRPr>
            </a:p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US" sz="1200">
                <a:effectLst/>
                <a:latin typeface="Times New Roman"/>
                <a:ea typeface="Calibri"/>
              </a:endParaRPr>
            </a:p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US" sz="1200">
                <a:effectLst/>
                <a:latin typeface="Times New Roman"/>
                <a:ea typeface="Calibri"/>
              </a:endParaRPr>
            </a:p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US" sz="1200">
                <a:effectLst/>
                <a:latin typeface="Times New Roman"/>
                <a:ea typeface="Calibri"/>
              </a:endParaRPr>
            </a:p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7" name="Text Box 2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978961" y="4870532"/>
              <a:ext cx="2738317" cy="321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Final studies included = 1 reference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8" name="Straight Arrow Connector 7">
              <a:extLst/>
            </p:cNvPr>
            <p:cNvCxnSpPr>
              <a:cxnSpLocks/>
            </p:cNvCxnSpPr>
            <p:nvPr/>
          </p:nvCxnSpPr>
          <p:spPr>
            <a:xfrm flipH="1">
              <a:off x="7264721" y="982421"/>
              <a:ext cx="6350" cy="34396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/>
            </p:cNvPr>
            <p:cNvCxnSpPr>
              <a:cxnSpLocks/>
            </p:cNvCxnSpPr>
            <p:nvPr/>
          </p:nvCxnSpPr>
          <p:spPr>
            <a:xfrm>
              <a:off x="4348119" y="982421"/>
              <a:ext cx="0" cy="3453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/>
            </p:cNvPr>
            <p:cNvCxnSpPr>
              <a:cxnSpLocks/>
            </p:cNvCxnSpPr>
            <p:nvPr/>
          </p:nvCxnSpPr>
          <p:spPr>
            <a:xfrm>
              <a:off x="1369152" y="972121"/>
              <a:ext cx="8" cy="3556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 Box 2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8874523" y="4869894"/>
              <a:ext cx="2738317" cy="321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Final studies included = 0 reference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12" name="Text Box 2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5918566" y="4871977"/>
              <a:ext cx="2738317" cy="321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Final studies included = 2 reference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sp>
          <p:nvSpPr>
            <p:cNvPr id="13" name="Text Box 2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0" y="4869894"/>
              <a:ext cx="2738317" cy="321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Final studies included = 2 references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14" name="Straight Arrow Connector 13">
              <a:extLst/>
            </p:cNvPr>
            <p:cNvCxnSpPr>
              <a:cxnSpLocks/>
            </p:cNvCxnSpPr>
            <p:nvPr/>
          </p:nvCxnSpPr>
          <p:spPr>
            <a:xfrm>
              <a:off x="10272821" y="974638"/>
              <a:ext cx="6516" cy="3517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or: Elbow 20">
              <a:extLst/>
            </p:cNvPr>
            <p:cNvCxnSpPr>
              <a:cxnSpLocks/>
            </p:cNvCxnSpPr>
            <p:nvPr/>
          </p:nvCxnSpPr>
          <p:spPr>
            <a:xfrm rot="5400000">
              <a:off x="3208796" y="-1215537"/>
              <a:ext cx="323808" cy="4003096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or: Elbow 21">
              <a:extLst/>
            </p:cNvPr>
            <p:cNvCxnSpPr>
              <a:cxnSpLocks/>
            </p:cNvCxnSpPr>
            <p:nvPr/>
          </p:nvCxnSpPr>
          <p:spPr>
            <a:xfrm rot="5400000">
              <a:off x="9569405" y="4195618"/>
              <a:ext cx="1348556" cy="1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or: Elbow 22">
              <a:extLst/>
            </p:cNvPr>
            <p:cNvCxnSpPr>
              <a:cxnSpLocks/>
            </p:cNvCxnSpPr>
            <p:nvPr/>
          </p:nvCxnSpPr>
          <p:spPr>
            <a:xfrm rot="5400000">
              <a:off x="4180176" y="3692698"/>
              <a:ext cx="335889" cy="2"/>
            </a:xfrm>
            <a:prstGeom prst="bentConnector3">
              <a:avLst>
                <a:gd name="adj1" fmla="val 49998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or: Elbow 23">
              <a:extLst/>
            </p:cNvPr>
            <p:cNvCxnSpPr>
              <a:cxnSpLocks/>
            </p:cNvCxnSpPr>
            <p:nvPr/>
          </p:nvCxnSpPr>
          <p:spPr>
            <a:xfrm rot="5400000">
              <a:off x="7103125" y="3692697"/>
              <a:ext cx="335889" cy="2"/>
            </a:xfrm>
            <a:prstGeom prst="bentConnector3">
              <a:avLst>
                <a:gd name="adj1" fmla="val 49998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or: Elbow 24">
              <a:extLst/>
            </p:cNvPr>
            <p:cNvCxnSpPr>
              <a:cxnSpLocks/>
            </p:cNvCxnSpPr>
            <p:nvPr/>
          </p:nvCxnSpPr>
          <p:spPr>
            <a:xfrm rot="5400000">
              <a:off x="4182591" y="4682149"/>
              <a:ext cx="335889" cy="2"/>
            </a:xfrm>
            <a:prstGeom prst="bentConnector3">
              <a:avLst>
                <a:gd name="adj1" fmla="val 49998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or: Elbow 25">
              <a:extLst/>
            </p:cNvPr>
            <p:cNvCxnSpPr>
              <a:cxnSpLocks/>
            </p:cNvCxnSpPr>
            <p:nvPr/>
          </p:nvCxnSpPr>
          <p:spPr>
            <a:xfrm rot="5400000">
              <a:off x="7103124" y="4676406"/>
              <a:ext cx="335889" cy="2"/>
            </a:xfrm>
            <a:prstGeom prst="bentConnector3">
              <a:avLst>
                <a:gd name="adj1" fmla="val 49998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or: Elbow 26">
              <a:extLst/>
            </p:cNvPr>
            <p:cNvCxnSpPr>
              <a:cxnSpLocks/>
            </p:cNvCxnSpPr>
            <p:nvPr/>
          </p:nvCxnSpPr>
          <p:spPr>
            <a:xfrm rot="16200000" flipH="1">
              <a:off x="7660630" y="-1664276"/>
              <a:ext cx="323808" cy="4900573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/>
            </p:cNvPr>
            <p:cNvCxnSpPr/>
            <p:nvPr/>
          </p:nvCxnSpPr>
          <p:spPr>
            <a:xfrm>
              <a:off x="10243683" y="1820448"/>
              <a:ext cx="0" cy="47280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 Box 2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3274016" y="1"/>
              <a:ext cx="4196464" cy="624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MeSH Search: </a:t>
              </a:r>
              <a:endParaRPr lang="en-US" sz="1200">
                <a:effectLst/>
                <a:latin typeface="Times New Roman"/>
                <a:ea typeface="Calibri"/>
              </a:endParaRPr>
            </a:p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“Non-Hodgkin lymphoma/therapy” = </a:t>
              </a:r>
              <a:r>
                <a:rPr lang="en-US" sz="1100" b="1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21027</a:t>
              </a: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 references</a:t>
              </a:r>
              <a:endParaRPr lang="en-US" sz="1200">
                <a:effectLst/>
                <a:latin typeface="Times New Roman"/>
                <a:ea typeface="Calibri"/>
              </a:endParaRPr>
            </a:p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kern="1200">
                  <a:solidFill>
                    <a:srgbClr val="00000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US" sz="1200"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24" name="Connector: Elbow 29">
              <a:extLst/>
            </p:cNvPr>
            <p:cNvCxnSpPr>
              <a:cxnSpLocks/>
            </p:cNvCxnSpPr>
            <p:nvPr/>
          </p:nvCxnSpPr>
          <p:spPr>
            <a:xfrm rot="5400000">
              <a:off x="3208796" y="-1215536"/>
              <a:ext cx="323808" cy="4003096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or: Elbow 30">
              <a:extLst/>
            </p:cNvPr>
            <p:cNvCxnSpPr>
              <a:cxnSpLocks/>
            </p:cNvCxnSpPr>
            <p:nvPr/>
          </p:nvCxnSpPr>
          <p:spPr>
            <a:xfrm rot="16200000" flipH="1">
              <a:off x="7660630" y="-1664275"/>
              <a:ext cx="323808" cy="4900573"/>
            </a:xfrm>
            <a:prstGeom prst="bentConnector2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/>
            </p:cNvPr>
            <p:cNvGrpSpPr/>
            <p:nvPr/>
          </p:nvGrpSpPr>
          <p:grpSpPr>
            <a:xfrm>
              <a:off x="1" y="2"/>
              <a:ext cx="11612840" cy="3530496"/>
              <a:chOff x="1" y="2"/>
              <a:chExt cx="11612840" cy="3530496"/>
            </a:xfrm>
          </p:grpSpPr>
          <p:sp>
            <p:nvSpPr>
              <p:cNvPr id="82" name="Text Box 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1" y="2302408"/>
                <a:ext cx="2738317" cy="12280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83" name="Text Box 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2978962" y="2296665"/>
                <a:ext cx="2738317" cy="12280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 AND “transplantation, autologous” = </a:t>
                </a:r>
                <a:r>
                  <a:rPr lang="en-US" sz="1100" b="1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214</a:t>
                </a: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 references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AND “chemotherapy, maintenance” OR “chemotherapy, consolidation” = </a:t>
                </a:r>
                <a:r>
                  <a:rPr lang="en-US" sz="1100" b="1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3</a:t>
                </a: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 references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84" name="Text Box 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5895563" y="2293250"/>
                <a:ext cx="2738317" cy="12280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 AND “transplantation, autologous” =</a:t>
                </a:r>
                <a:r>
                  <a:rPr lang="en-US" sz="1100" b="1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 203 </a:t>
                </a: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references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AND “chemotherapy, maintenance” OR “chemotherapy, consolidation” = </a:t>
                </a:r>
                <a:r>
                  <a:rPr lang="en-US" sz="1100" b="1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4</a:t>
                </a: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 references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85" name="Text Box 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8874524" y="2293250"/>
                <a:ext cx="2738317" cy="12280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 AND “transplantation, autologous” = </a:t>
                </a:r>
                <a:r>
                  <a:rPr lang="en-US" sz="1100" b="1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22</a:t>
                </a: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 references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AND “chemotherapy, maintenance” OR “chemotherapy, consolidation” = </a:t>
                </a:r>
                <a:r>
                  <a:rPr lang="en-US" sz="1100" b="1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0</a:t>
                </a: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 references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kern="12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  </a:t>
                </a:r>
                <a:endParaRPr lang="en-US" sz="1200">
                  <a:effectLst/>
                  <a:latin typeface="Times New Roman"/>
                  <a:ea typeface="Calibri"/>
                </a:endParaRPr>
              </a:p>
            </p:txBody>
          </p:sp>
          <p:grpSp>
            <p:nvGrpSpPr>
              <p:cNvPr id="86" name="Group 85">
                <a:extLst/>
              </p:cNvPr>
              <p:cNvGrpSpPr/>
              <p:nvPr/>
            </p:nvGrpSpPr>
            <p:grpSpPr>
              <a:xfrm>
                <a:off x="1" y="2"/>
                <a:ext cx="11612840" cy="2302407"/>
                <a:chOff x="1" y="2"/>
                <a:chExt cx="11612840" cy="2302407"/>
              </a:xfrm>
            </p:grpSpPr>
            <p:sp>
              <p:nvSpPr>
                <p:cNvPr id="87" name="Text Box 2">
                  <a:extLst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8961" y="1327810"/>
                  <a:ext cx="2738317" cy="4743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“Diffuse large B-cell lymphoma” = </a:t>
                  </a:r>
                  <a:r>
                    <a:rPr lang="en-US" sz="1100" b="1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3576</a:t>
                  </a: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 references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88" name="Text Box 2">
                  <a:extLst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" y="1327810"/>
                  <a:ext cx="2738317" cy="4743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“Mantle cell lymphoma”  = </a:t>
                  </a:r>
                  <a:r>
                    <a:rPr lang="en-US" sz="1100" b="1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1444</a:t>
                  </a: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 references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89" name="Text Box 2">
                  <a:extLst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74524" y="1346103"/>
                  <a:ext cx="2738317" cy="4743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“Adult T-cell lymphoma” = </a:t>
                  </a:r>
                  <a:r>
                    <a:rPr lang="en-US" sz="1100" b="1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132</a:t>
                  </a: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 references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90" name="Text Box 2">
                  <a:extLst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95566" y="1340519"/>
                  <a:ext cx="2738312" cy="4743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“Follicular lymphoma”  = </a:t>
                  </a:r>
                  <a:r>
                    <a:rPr lang="en-US" sz="1100" b="1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2449</a:t>
                  </a: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 references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</p:txBody>
            </p:sp>
            <p:cxnSp>
              <p:nvCxnSpPr>
                <p:cNvPr id="91" name="Connector: Elbow 41">
                  <a:extLst/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025528" y="2054057"/>
                  <a:ext cx="478388" cy="1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ctor: Elbow 42">
                  <a:extLst/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4100865" y="2049410"/>
                  <a:ext cx="494512" cy="2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or: Elbow 43">
                  <a:extLst/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119033" y="2052281"/>
                  <a:ext cx="500255" cy="1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up 93">
                  <a:extLst/>
                </p:cNvPr>
                <p:cNvGrpSpPr/>
                <p:nvPr/>
              </p:nvGrpSpPr>
              <p:grpSpPr>
                <a:xfrm>
                  <a:off x="1369152" y="2"/>
                  <a:ext cx="8903668" cy="1327810"/>
                  <a:chOff x="1369152" y="2"/>
                  <a:chExt cx="8903668" cy="1327810"/>
                </a:xfrm>
              </p:grpSpPr>
              <p:cxnSp>
                <p:nvCxnSpPr>
                  <p:cNvPr id="95" name="Straight Arrow Connector 94">
                    <a:extLst/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264721" y="982422"/>
                    <a:ext cx="6350" cy="34396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Arrow Connector 95">
                    <a:extLst/>
                  </p:cNvPr>
                  <p:cNvCxnSpPr>
                    <a:cxnSpLocks/>
                  </p:cNvCxnSpPr>
                  <p:nvPr/>
                </p:nvCxnSpPr>
                <p:spPr>
                  <a:xfrm>
                    <a:off x="4348119" y="982422"/>
                    <a:ext cx="0" cy="3453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Arrow Connector 96">
                    <a:extLst/>
                  </p:cNvPr>
                  <p:cNvCxnSpPr>
                    <a:cxnSpLocks/>
                  </p:cNvCxnSpPr>
                  <p:nvPr/>
                </p:nvCxnSpPr>
                <p:spPr>
                  <a:xfrm>
                    <a:off x="1369152" y="972122"/>
                    <a:ext cx="8" cy="3556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Text Box 2">
                    <a:extLst/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4016" y="2"/>
                    <a:ext cx="4196464" cy="62410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MeSH Search: 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“Non-Hodgkin lymphoma/therapy” = 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21027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</p:txBody>
              </p:sp>
              <p:cxnSp>
                <p:nvCxnSpPr>
                  <p:cNvPr id="99" name="Connector: Elbow 49">
                    <a:extLst/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08796" y="-1215535"/>
                    <a:ext cx="323808" cy="4003096"/>
                  </a:xfrm>
                  <a:prstGeom prst="bentConnector2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nector: Elbow 50">
                    <a:extLst/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660630" y="-1664274"/>
                    <a:ext cx="323808" cy="4900573"/>
                  </a:xfrm>
                  <a:prstGeom prst="bentConnector2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27" name="Connector: Elbow 51">
              <a:extLst/>
            </p:cNvPr>
            <p:cNvCxnSpPr>
              <a:cxnSpLocks/>
            </p:cNvCxnSpPr>
            <p:nvPr/>
          </p:nvCxnSpPr>
          <p:spPr>
            <a:xfrm rot="5400000">
              <a:off x="9569405" y="4195619"/>
              <a:ext cx="1348556" cy="1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or: Elbow 52">
              <a:extLst/>
            </p:cNvPr>
            <p:cNvCxnSpPr>
              <a:cxnSpLocks/>
            </p:cNvCxnSpPr>
            <p:nvPr/>
          </p:nvCxnSpPr>
          <p:spPr>
            <a:xfrm rot="5400000">
              <a:off x="9569405" y="4195620"/>
              <a:ext cx="1348556" cy="1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/>
            </p:cNvPr>
            <p:cNvGrpSpPr/>
            <p:nvPr/>
          </p:nvGrpSpPr>
          <p:grpSpPr>
            <a:xfrm>
              <a:off x="0" y="3"/>
              <a:ext cx="11612841" cy="5401873"/>
              <a:chOff x="0" y="3"/>
              <a:chExt cx="11612841" cy="5401873"/>
            </a:xfrm>
          </p:grpSpPr>
          <p:cxnSp>
            <p:nvCxnSpPr>
              <p:cNvPr id="30" name="Straight Arrow Connector 29">
                <a:extLst/>
              </p:cNvPr>
              <p:cNvCxnSpPr>
                <a:cxnSpLocks/>
              </p:cNvCxnSpPr>
              <p:nvPr/>
            </p:nvCxnSpPr>
            <p:spPr>
              <a:xfrm>
                <a:off x="10272821" y="974639"/>
                <a:ext cx="6516" cy="3517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/>
              </p:cNvPr>
              <p:cNvGrpSpPr/>
              <p:nvPr/>
            </p:nvGrpSpPr>
            <p:grpSpPr>
              <a:xfrm>
                <a:off x="0" y="3"/>
                <a:ext cx="11612841" cy="5401873"/>
                <a:chOff x="0" y="3"/>
                <a:chExt cx="11612841" cy="5401873"/>
              </a:xfrm>
            </p:grpSpPr>
            <p:sp>
              <p:nvSpPr>
                <p:cNvPr id="32" name="Text Box 2">
                  <a:extLst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8962" y="3860640"/>
                  <a:ext cx="2738317" cy="6535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Hand search for literature: </a:t>
                  </a:r>
                  <a:endParaRPr lang="en-US" sz="1200" dirty="0">
                    <a:effectLst/>
                    <a:latin typeface="Times New Roman"/>
                    <a:ea typeface="Calibri"/>
                  </a:endParaRPr>
                </a:p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2</a:t>
                  </a: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 eliminated as not relevant/clinical trial</a:t>
                  </a:r>
                  <a:endParaRPr lang="en-US" sz="1200" dirty="0">
                    <a:effectLst/>
                    <a:latin typeface="Times New Roman"/>
                    <a:ea typeface="Calibri"/>
                  </a:endParaRPr>
                </a:p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  <a:endParaRPr lang="en-US" sz="1200" dirty="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33" name="Text Box 2">
                  <a:extLst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" y="3860640"/>
                  <a:ext cx="2738317" cy="6535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Hand search for literature: 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3 </a:t>
                  </a: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eliminated as not relevant/clinical trial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34" name="Text Box 2">
                  <a:extLst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18566" y="3860640"/>
                  <a:ext cx="2738317" cy="6535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Hand search for literature: 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2</a:t>
                  </a: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 eliminated as not relevant/clinical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</p:txBody>
            </p:sp>
            <p:cxnSp>
              <p:nvCxnSpPr>
                <p:cNvPr id="35" name="Connector: Elbow 59">
                  <a:extLst/>
                </p:cNvPr>
                <p:cNvCxnSpPr>
                  <a:cxnSpLocks/>
                </p:cNvCxnSpPr>
                <p:nvPr/>
              </p:nvCxnSpPr>
              <p:spPr>
                <a:xfrm rot="5400000">
                  <a:off x="1206527" y="3692700"/>
                  <a:ext cx="335889" cy="2"/>
                </a:xfrm>
                <a:prstGeom prst="bentConnector3">
                  <a:avLst>
                    <a:gd name="adj1" fmla="val 49998"/>
                  </a:avLst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or: Elbow 60">
                  <a:extLst/>
                </p:cNvPr>
                <p:cNvCxnSpPr>
                  <a:cxnSpLocks/>
                </p:cNvCxnSpPr>
                <p:nvPr/>
              </p:nvCxnSpPr>
              <p:spPr>
                <a:xfrm rot="5400000">
                  <a:off x="1201214" y="4676406"/>
                  <a:ext cx="335889" cy="2"/>
                </a:xfrm>
                <a:prstGeom prst="bentConnector3">
                  <a:avLst>
                    <a:gd name="adj1" fmla="val 49998"/>
                  </a:avLst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Group 36">
                  <a:extLst/>
                </p:cNvPr>
                <p:cNvGrpSpPr/>
                <p:nvPr/>
              </p:nvGrpSpPr>
              <p:grpSpPr>
                <a:xfrm>
                  <a:off x="1" y="3"/>
                  <a:ext cx="11612840" cy="3530496"/>
                  <a:chOff x="1" y="3"/>
                  <a:chExt cx="11612840" cy="3530496"/>
                </a:xfrm>
              </p:grpSpPr>
              <p:sp>
                <p:nvSpPr>
                  <p:cNvPr id="63" name="Text Box 2">
                    <a:extLst/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" y="2302409"/>
                    <a:ext cx="2738317" cy="122809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AND “transplantation, autologous” = 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162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AND “chemotherapy, maintenance” OR “chemotherapy, consolidation” = 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5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</p:txBody>
              </p:sp>
              <p:sp>
                <p:nvSpPr>
                  <p:cNvPr id="64" name="Text Box 2">
                    <a:extLst/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8962" y="2296666"/>
                    <a:ext cx="2738317" cy="122809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Text Box 2">
                    <a:extLst/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95563" y="2293251"/>
                    <a:ext cx="2738317" cy="122809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AND “transplantation, autologous” =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203 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AND “chemotherapy, maintenance” OR “chemotherapy, consolidation” = 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4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</p:txBody>
              </p:sp>
              <p:sp>
                <p:nvSpPr>
                  <p:cNvPr id="66" name="Text Box 2">
                    <a:extLst/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74524" y="2293251"/>
                    <a:ext cx="2738317" cy="122809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AND “transplantation, autologous” = 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22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AND “chemotherapy, maintenance” OR “chemotherapy, consolidation” = 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0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</p:txBody>
              </p:sp>
              <p:grpSp>
                <p:nvGrpSpPr>
                  <p:cNvPr id="67" name="Group 66">
                    <a:extLst/>
                  </p:cNvPr>
                  <p:cNvGrpSpPr/>
                  <p:nvPr/>
                </p:nvGrpSpPr>
                <p:grpSpPr>
                  <a:xfrm>
                    <a:off x="1" y="3"/>
                    <a:ext cx="11612840" cy="2302407"/>
                    <a:chOff x="1" y="3"/>
                    <a:chExt cx="11612840" cy="2302407"/>
                  </a:xfrm>
                </p:grpSpPr>
                <p:sp>
                  <p:nvSpPr>
                    <p:cNvPr id="68" name="Text Box 2">
                      <a:extLst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8961" y="1327811"/>
                      <a:ext cx="2738317" cy="4743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“Diffuse large B-cell lymphoma” = </a:t>
                      </a: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3576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references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p:txBody>
                </p:sp>
                <p:sp>
                  <p:nvSpPr>
                    <p:cNvPr id="69" name="Text Box 2">
                      <a:extLst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" y="1327811"/>
                      <a:ext cx="2738317" cy="4743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“Mantle cell lymphoma”  = </a:t>
                      </a: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1444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references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p:txBody>
                </p:sp>
                <p:sp>
                  <p:nvSpPr>
                    <p:cNvPr id="70" name="Text Box 2">
                      <a:extLst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74524" y="1346104"/>
                      <a:ext cx="2738317" cy="4743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“Adult T-cell lymphoma” = </a:t>
                      </a: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132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references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p:txBody>
                </p:sp>
                <p:sp>
                  <p:nvSpPr>
                    <p:cNvPr id="71" name="Text Box 2">
                      <a:extLst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95566" y="1340520"/>
                      <a:ext cx="2738312" cy="4743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“Follicular lymphoma”  = </a:t>
                      </a: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2449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references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p:txBody>
                </p:sp>
                <p:cxnSp>
                  <p:nvCxnSpPr>
                    <p:cNvPr id="72" name="Connector: Elbow 71">
                      <a:extLst/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7025528" y="2054058"/>
                      <a:ext cx="478388" cy="1"/>
                    </a:xfrm>
                    <a:prstGeom prst="bentConnector3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Connector: Elbow 72">
                      <a:extLst/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4100865" y="2049411"/>
                      <a:ext cx="494512" cy="2"/>
                    </a:xfrm>
                    <a:prstGeom prst="bentConnector3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Connector: Elbow 73">
                      <a:extLst/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119033" y="2052282"/>
                      <a:ext cx="500255" cy="1"/>
                    </a:xfrm>
                    <a:prstGeom prst="bentConnector3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5" name="Group 74">
                      <a:extLst/>
                    </p:cNvPr>
                    <p:cNvGrpSpPr/>
                    <p:nvPr/>
                  </p:nvGrpSpPr>
                  <p:grpSpPr>
                    <a:xfrm>
                      <a:off x="1369152" y="3"/>
                      <a:ext cx="8903668" cy="1327810"/>
                      <a:chOff x="1369152" y="3"/>
                      <a:chExt cx="8903668" cy="1327810"/>
                    </a:xfrm>
                  </p:grpSpPr>
                  <p:cxnSp>
                    <p:nvCxnSpPr>
                      <p:cNvPr id="76" name="Straight Arrow Connector 75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7264721" y="982423"/>
                        <a:ext cx="6350" cy="34396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Straight Arrow Connector 76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348119" y="982423"/>
                        <a:ext cx="0" cy="34539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Straight Arrow Connector 77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69152" y="972123"/>
                        <a:ext cx="8" cy="35569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9" name="Text Box 2">
                        <a:extLst/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74016" y="3"/>
                        <a:ext cx="4196464" cy="62410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 b="1" kern="1200">
                            <a:solidFill>
                              <a:srgbClr val="0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MeSH Search: </a:t>
                        </a:r>
                        <a:endParaRPr lang="en-US" sz="1200">
                          <a:effectLst/>
                          <a:latin typeface="Times New Roman"/>
                          <a:ea typeface="Calibri"/>
                        </a:endParaRPr>
                      </a:p>
                      <a:p>
                        <a:pPr marL="0" marR="0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 kern="1200">
                            <a:solidFill>
                              <a:srgbClr val="0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“Non-Hodgkin lymphoma/therapy” = </a:t>
                        </a:r>
                        <a:r>
                          <a:rPr lang="en-US" sz="1100" b="1" kern="1200">
                            <a:solidFill>
                              <a:srgbClr val="0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21027</a:t>
                        </a:r>
                        <a:r>
                          <a:rPr lang="en-US" sz="1100" kern="1200">
                            <a:solidFill>
                              <a:srgbClr val="0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 references</a:t>
                        </a:r>
                        <a:endParaRPr lang="en-US" sz="1200">
                          <a:effectLst/>
                          <a:latin typeface="Times New Roman"/>
                          <a:ea typeface="Calibri"/>
                        </a:endParaRPr>
                      </a:p>
                      <a:p>
                        <a:pPr marL="0" marR="0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 kern="1200">
                            <a:solidFill>
                              <a:srgbClr val="0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  <a:endParaRPr lang="en-US" sz="1200">
                          <a:effectLst/>
                          <a:latin typeface="Times New Roman"/>
                          <a:ea typeface="Calibri"/>
                        </a:endParaRPr>
                      </a:p>
                    </p:txBody>
                  </p:sp>
                  <p:cxnSp>
                    <p:nvCxnSpPr>
                      <p:cNvPr id="80" name="Connector: Elbow 79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>
                        <a:off x="3208796" y="-1215534"/>
                        <a:ext cx="323808" cy="4003096"/>
                      </a:xfrm>
                      <a:prstGeom prst="bentConnector2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Connector: Elbow 80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7660630" y="-1664273"/>
                        <a:ext cx="323808" cy="4900573"/>
                      </a:xfrm>
                      <a:prstGeom prst="bentConnector2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38" name="Group 37">
                  <a:extLst/>
                </p:cNvPr>
                <p:cNvGrpSpPr/>
                <p:nvPr/>
              </p:nvGrpSpPr>
              <p:grpSpPr>
                <a:xfrm>
                  <a:off x="1" y="4"/>
                  <a:ext cx="11612840" cy="3530496"/>
                  <a:chOff x="1" y="4"/>
                  <a:chExt cx="11612840" cy="3530496"/>
                </a:xfrm>
              </p:grpSpPr>
              <p:sp>
                <p:nvSpPr>
                  <p:cNvPr id="44" name="Text Box 2">
                    <a:extLst/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" y="2302410"/>
                    <a:ext cx="2738317" cy="122809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AND “transplantation, autologous” = </a:t>
                    </a:r>
                    <a:r>
                      <a:rPr lang="en-US" sz="11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162</a:t>
                    </a:r>
                    <a:r>
                      <a: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 dirty="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AND “chemotherapy, maintenance” OR “chemotherapy, consolidation” = </a:t>
                    </a:r>
                    <a:r>
                      <a:rPr lang="en-US" sz="11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5</a:t>
                    </a:r>
                    <a:r>
                      <a:rPr lang="en-U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 dirty="0">
                      <a:effectLst/>
                      <a:latin typeface="Times New Roman"/>
                      <a:ea typeface="Calibri"/>
                    </a:endParaRPr>
                  </a:p>
                </p:txBody>
              </p:sp>
              <p:sp>
                <p:nvSpPr>
                  <p:cNvPr id="45" name="Text Box 2">
                    <a:extLst/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8962" y="2296667"/>
                    <a:ext cx="2738317" cy="122809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AND “transplantation, autologous” = 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214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AND “chemotherapy, maintenance” OR “chemotherapy, consolidation” = 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3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</p:txBody>
              </p:sp>
              <p:sp>
                <p:nvSpPr>
                  <p:cNvPr id="46" name="Text Box 2">
                    <a:extLst/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95563" y="2293252"/>
                    <a:ext cx="2738317" cy="122809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AND “transplantation, autologous” =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203 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AND “chemotherapy, maintenance” OR “chemotherapy, consolidation” = 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4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</p:txBody>
              </p:sp>
              <p:sp>
                <p:nvSpPr>
                  <p:cNvPr id="47" name="Text Box 2">
                    <a:extLst/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74524" y="2293252"/>
                    <a:ext cx="2738317" cy="122809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AND “transplantation, autologous” = 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22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AND “chemotherapy, maintenance” OR “chemotherapy, consolidation” = </a:t>
                    </a:r>
                    <a:r>
                      <a:rPr lang="en-US" sz="11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0</a:t>
                    </a: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 references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  <a:p>
                    <a:pPr marL="0" marR="0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  </a:t>
                    </a:r>
                    <a:endParaRPr lang="en-US" sz="1200">
                      <a:effectLst/>
                      <a:latin typeface="Times New Roman"/>
                      <a:ea typeface="Calibri"/>
                    </a:endParaRPr>
                  </a:p>
                </p:txBody>
              </p:sp>
              <p:grpSp>
                <p:nvGrpSpPr>
                  <p:cNvPr id="48" name="Group 47">
                    <a:extLst/>
                  </p:cNvPr>
                  <p:cNvGrpSpPr/>
                  <p:nvPr/>
                </p:nvGrpSpPr>
                <p:grpSpPr>
                  <a:xfrm>
                    <a:off x="1" y="4"/>
                    <a:ext cx="11612840" cy="2302407"/>
                    <a:chOff x="1" y="4"/>
                    <a:chExt cx="11612840" cy="2302407"/>
                  </a:xfrm>
                </p:grpSpPr>
                <p:sp>
                  <p:nvSpPr>
                    <p:cNvPr id="49" name="Text Box 2">
                      <a:extLst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8961" y="1327812"/>
                      <a:ext cx="2738317" cy="4743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“Diffuse large B-cell lymphoma” = </a:t>
                      </a: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3576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references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p:txBody>
                </p:sp>
                <p:sp>
                  <p:nvSpPr>
                    <p:cNvPr id="50" name="Text Box 2">
                      <a:extLst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" y="1327812"/>
                      <a:ext cx="2738317" cy="4743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“Mantle cell lymphoma” = </a:t>
                      </a: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1444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references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p:txBody>
                </p:sp>
                <p:sp>
                  <p:nvSpPr>
                    <p:cNvPr id="51" name="Text Box 2">
                      <a:extLst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74524" y="1346105"/>
                      <a:ext cx="2738317" cy="4743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“Adult T-cell lymphoma” = </a:t>
                      </a: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132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references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p:txBody>
                </p:sp>
                <p:sp>
                  <p:nvSpPr>
                    <p:cNvPr id="52" name="Text Box 2">
                      <a:extLst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95566" y="1340521"/>
                      <a:ext cx="2738312" cy="4743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“Follicular lymphoma” = </a:t>
                      </a:r>
                      <a:r>
                        <a:rPr lang="en-US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2449</a:t>
                      </a: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references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p:txBody>
                </p:sp>
                <p:cxnSp>
                  <p:nvCxnSpPr>
                    <p:cNvPr id="53" name="Connector: Elbow 91">
                      <a:extLst/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7025528" y="2054059"/>
                      <a:ext cx="478388" cy="1"/>
                    </a:xfrm>
                    <a:prstGeom prst="bentConnector3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Connector: Elbow 92">
                      <a:extLst/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4100865" y="2049412"/>
                      <a:ext cx="494512" cy="2"/>
                    </a:xfrm>
                    <a:prstGeom prst="bentConnector3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Connector: Elbow 93">
                      <a:extLst/>
                    </p:cNvPr>
                    <p:cNvCxnSpPr>
                      <a:cxnSpLocks/>
                    </p:cNvCxnSpPr>
                    <p:nvPr/>
                  </p:nvCxnSpPr>
                  <p:spPr>
                    <a:xfrm rot="16200000" flipH="1">
                      <a:off x="1119033" y="2052283"/>
                      <a:ext cx="500255" cy="1"/>
                    </a:xfrm>
                    <a:prstGeom prst="bentConnector3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6" name="Group 55">
                      <a:extLst/>
                    </p:cNvPr>
                    <p:cNvGrpSpPr/>
                    <p:nvPr/>
                  </p:nvGrpSpPr>
                  <p:grpSpPr>
                    <a:xfrm>
                      <a:off x="1369152" y="4"/>
                      <a:ext cx="8903668" cy="1327810"/>
                      <a:chOff x="1369152" y="4"/>
                      <a:chExt cx="8903668" cy="1327810"/>
                    </a:xfrm>
                  </p:grpSpPr>
                  <p:cxnSp>
                    <p:nvCxnSpPr>
                      <p:cNvPr id="57" name="Straight Arrow Connector 56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7264721" y="982424"/>
                        <a:ext cx="6350" cy="34396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Straight Arrow Connector 57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348119" y="982424"/>
                        <a:ext cx="0" cy="34539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Arrow Connector 58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69152" y="972124"/>
                        <a:ext cx="8" cy="35569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" name="Text Box 2">
                        <a:extLst/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74016" y="4"/>
                        <a:ext cx="4196464" cy="62410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 b="1" kern="1200">
                            <a:solidFill>
                              <a:srgbClr val="0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MeSH Search: </a:t>
                        </a:r>
                        <a:endParaRPr lang="en-US" sz="1200">
                          <a:effectLst/>
                          <a:latin typeface="Times New Roman"/>
                          <a:ea typeface="Calibri"/>
                        </a:endParaRPr>
                      </a:p>
                      <a:p>
                        <a:pPr marL="0" marR="0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 kern="1200">
                            <a:solidFill>
                              <a:srgbClr val="0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“Non-Hodgkin lymphoma/therapy” = </a:t>
                        </a:r>
                        <a:r>
                          <a:rPr lang="en-US" sz="1100" b="1" kern="1200">
                            <a:solidFill>
                              <a:srgbClr val="0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21027</a:t>
                        </a:r>
                        <a:r>
                          <a:rPr lang="en-US" sz="1100" kern="1200">
                            <a:solidFill>
                              <a:srgbClr val="0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 references</a:t>
                        </a:r>
                        <a:endParaRPr lang="en-US" sz="1200">
                          <a:effectLst/>
                          <a:latin typeface="Times New Roman"/>
                          <a:ea typeface="Calibri"/>
                        </a:endParaRPr>
                      </a:p>
                      <a:p>
                        <a:pPr marL="0" marR="0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 kern="1200">
                            <a:solidFill>
                              <a:srgbClr val="0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rPr>
                          <a:t> </a:t>
                        </a:r>
                        <a:endParaRPr lang="en-US" sz="1200">
                          <a:effectLst/>
                          <a:latin typeface="Times New Roman"/>
                          <a:ea typeface="Calibri"/>
                        </a:endParaRPr>
                      </a:p>
                    </p:txBody>
                  </p:sp>
                  <p:cxnSp>
                    <p:nvCxnSpPr>
                      <p:cNvPr id="61" name="Connector: Elbow 99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5400000">
                        <a:off x="3208796" y="-1215533"/>
                        <a:ext cx="323808" cy="4003096"/>
                      </a:xfrm>
                      <a:prstGeom prst="bentConnector2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Connector: Elbow 100">
                        <a:extLst/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 flipH="1">
                        <a:off x="7660630" y="-1664272"/>
                        <a:ext cx="323808" cy="4900573"/>
                      </a:xfrm>
                      <a:prstGeom prst="bentConnector2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39" name="Text Box 2">
                  <a:extLst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8961" y="4870533"/>
                  <a:ext cx="2738317" cy="53134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Final studies included = 1 reference          RCT = 2                                      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40" name="Text Box 2">
                  <a:extLst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74524" y="4869895"/>
                  <a:ext cx="2738317" cy="53198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Final studies included = 0 reference</a:t>
                  </a:r>
                  <a:endParaRPr lang="en-US" sz="1200" dirty="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41" name="Text Box 2">
                  <a:extLst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18566" y="4871979"/>
                  <a:ext cx="2738317" cy="5298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Final studies included = 2 reference               RCT = 1; retrospective =1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42" name="Text Box 2">
                  <a:extLst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869894"/>
                  <a:ext cx="2738317" cy="53198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 b="1" kern="12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Final studies included = 2 references          RCT = 1; retrospective =1</a:t>
                  </a:r>
                  <a:endParaRPr lang="en-US" sz="1200">
                    <a:effectLst/>
                    <a:latin typeface="Times New Roman"/>
                    <a:ea typeface="Calibri"/>
                  </a:endParaRPr>
                </a:p>
              </p:txBody>
            </p:sp>
            <p:cxnSp>
              <p:nvCxnSpPr>
                <p:cNvPr id="43" name="Connector: Elbow 105">
                  <a:extLst/>
                </p:cNvPr>
                <p:cNvCxnSpPr>
                  <a:cxnSpLocks/>
                </p:cNvCxnSpPr>
                <p:nvPr/>
              </p:nvCxnSpPr>
              <p:spPr>
                <a:xfrm rot="5400000">
                  <a:off x="9569405" y="4195621"/>
                  <a:ext cx="1348556" cy="1"/>
                </a:xfrm>
                <a:prstGeom prst="bentConnector3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39002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AETHERA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Randomised</a:t>
            </a:r>
            <a:r>
              <a:rPr lang="en-US" dirty="0"/>
              <a:t>, double-blind, placebo-controlled, phase 3 trial at 78 sites in North America </a:t>
            </a:r>
            <a:r>
              <a:rPr lang="en-US" dirty="0" smtClean="0"/>
              <a:t>and Europe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 err="1"/>
              <a:t>unfavourable</a:t>
            </a:r>
            <a:r>
              <a:rPr lang="en-US" dirty="0"/>
              <a:t>-risk relapsed or primary refractory classic Hodgkin’s lymphoma who </a:t>
            </a:r>
            <a:r>
              <a:rPr lang="en-US" dirty="0" smtClean="0"/>
              <a:t>had undergone </a:t>
            </a:r>
            <a:r>
              <a:rPr lang="en-US" dirty="0"/>
              <a:t>autologous stem-cell transplantation were randomly </a:t>
            </a:r>
            <a:r>
              <a:rPr lang="en-US" dirty="0" smtClean="0"/>
              <a:t>assigned</a:t>
            </a:r>
          </a:p>
          <a:p>
            <a:endParaRPr lang="en-US" dirty="0"/>
          </a:p>
          <a:p>
            <a:r>
              <a:rPr lang="en-US" dirty="0" smtClean="0"/>
              <a:t>Receive </a:t>
            </a:r>
            <a:r>
              <a:rPr lang="en-US" dirty="0"/>
              <a:t>16 cycles of 1·8 mg/kg </a:t>
            </a:r>
            <a:r>
              <a:rPr lang="en-US" dirty="0" err="1"/>
              <a:t>brentuximab</a:t>
            </a:r>
            <a:r>
              <a:rPr lang="en-US" dirty="0"/>
              <a:t> </a:t>
            </a:r>
            <a:r>
              <a:rPr lang="en-US" dirty="0" err="1"/>
              <a:t>vedotin</a:t>
            </a:r>
            <a:r>
              <a:rPr lang="en-US" dirty="0"/>
              <a:t> or </a:t>
            </a:r>
            <a:r>
              <a:rPr lang="en-US" dirty="0" smtClean="0"/>
              <a:t>placebo intravenously </a:t>
            </a:r>
            <a:r>
              <a:rPr lang="en-US" dirty="0"/>
              <a:t>every 3 weeks, starting 30–45 days after transplantation.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Randomisation</a:t>
            </a:r>
            <a:r>
              <a:rPr lang="en-US" dirty="0" smtClean="0"/>
              <a:t> </a:t>
            </a:r>
            <a:r>
              <a:rPr lang="en-US" dirty="0"/>
              <a:t>was </a:t>
            </a:r>
            <a:r>
              <a:rPr lang="en-US" dirty="0" smtClean="0"/>
              <a:t>stratified </a:t>
            </a:r>
            <a:r>
              <a:rPr lang="en-US" dirty="0"/>
              <a:t>by best </a:t>
            </a:r>
            <a:r>
              <a:rPr lang="en-US" dirty="0" smtClean="0"/>
              <a:t>clinical response </a:t>
            </a:r>
            <a:r>
              <a:rPr lang="en-US" dirty="0"/>
              <a:t>after completion of salvage </a:t>
            </a:r>
            <a:r>
              <a:rPr lang="en-US" dirty="0" smtClean="0"/>
              <a:t>chemotherapy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primary endpoint was progression-free survival by independent review, </a:t>
            </a:r>
            <a:r>
              <a:rPr lang="en-US" dirty="0" smtClean="0"/>
              <a:t>defined </a:t>
            </a:r>
            <a:r>
              <a:rPr lang="en-US" dirty="0"/>
              <a:t>as </a:t>
            </a:r>
            <a:r>
              <a:rPr lang="en-US" dirty="0" smtClean="0"/>
              <a:t>the time </a:t>
            </a:r>
            <a:r>
              <a:rPr lang="en-US" dirty="0"/>
              <a:t>from </a:t>
            </a:r>
            <a:r>
              <a:rPr lang="en-US" dirty="0" err="1"/>
              <a:t>randomisation</a:t>
            </a:r>
            <a:r>
              <a:rPr lang="en-US" dirty="0"/>
              <a:t> to the </a:t>
            </a:r>
            <a:r>
              <a:rPr lang="en-US" dirty="0" smtClean="0"/>
              <a:t>first </a:t>
            </a:r>
            <a:r>
              <a:rPr lang="en-US" dirty="0"/>
              <a:t>documentation of </a:t>
            </a:r>
            <a:r>
              <a:rPr lang="en-US" dirty="0" err="1"/>
              <a:t>tumour</a:t>
            </a:r>
            <a:r>
              <a:rPr lang="en-US" dirty="0"/>
              <a:t> progression or death.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and Exclusion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Eligible </a:t>
            </a:r>
            <a:r>
              <a:rPr lang="en-US" sz="2400" dirty="0" smtClean="0"/>
              <a:t>patients had </a:t>
            </a:r>
            <a:r>
              <a:rPr lang="en-US" sz="2400" dirty="0"/>
              <a:t>at least one of the following risk factors </a:t>
            </a:r>
            <a:r>
              <a:rPr lang="en-US" sz="2400" dirty="0" smtClean="0"/>
              <a:t>for progression </a:t>
            </a:r>
            <a:r>
              <a:rPr lang="en-US" sz="2400" dirty="0"/>
              <a:t>after autologous stem-cell transplantation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primary refractory Hodgkin’s lymphoma (failure </a:t>
            </a:r>
            <a:r>
              <a:rPr lang="en-US" sz="2400" dirty="0" smtClean="0"/>
              <a:t>to achieve </a:t>
            </a:r>
            <a:r>
              <a:rPr lang="en-US" sz="2400" dirty="0"/>
              <a:t>complete remission, as determined </a:t>
            </a:r>
            <a:r>
              <a:rPr lang="en-US" sz="2400" dirty="0" smtClean="0"/>
              <a:t>by investigator</a:t>
            </a:r>
            <a:r>
              <a:rPr lang="en-US" sz="2400" dirty="0"/>
              <a:t>), </a:t>
            </a:r>
            <a:endParaRPr lang="en-US" sz="2400" dirty="0" smtClean="0"/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relapsed </a:t>
            </a:r>
            <a:r>
              <a:rPr lang="en-US" sz="2400" dirty="0"/>
              <a:t>Hodgkin’s lymphoma with </a:t>
            </a:r>
            <a:r>
              <a:rPr lang="en-US" sz="2400" dirty="0" smtClean="0"/>
              <a:t>an initial </a:t>
            </a:r>
            <a:r>
              <a:rPr lang="en-US" sz="2400" dirty="0"/>
              <a:t>remission duration of less than 12 months, </a:t>
            </a:r>
            <a:r>
              <a:rPr lang="en-US" sz="2400" dirty="0" smtClean="0"/>
              <a:t>or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err="1" smtClean="0"/>
              <a:t>extranodal</a:t>
            </a:r>
            <a:r>
              <a:rPr lang="en-US" sz="2400" dirty="0" smtClean="0"/>
              <a:t> </a:t>
            </a:r>
            <a:r>
              <a:rPr lang="en-US" sz="2400" dirty="0"/>
              <a:t>involvement at the start of </a:t>
            </a:r>
            <a:r>
              <a:rPr lang="en-US" sz="2400" dirty="0" smtClean="0"/>
              <a:t>pre-transplantation salvage </a:t>
            </a:r>
            <a:r>
              <a:rPr lang="en-US" sz="2400" dirty="0"/>
              <a:t>chemotherapy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Patients </a:t>
            </a:r>
            <a:r>
              <a:rPr lang="en-US" sz="2400" dirty="0"/>
              <a:t>who had previously </a:t>
            </a:r>
            <a:r>
              <a:rPr lang="en-US" sz="2400" dirty="0" smtClean="0"/>
              <a:t>received </a:t>
            </a:r>
            <a:r>
              <a:rPr lang="en-US" sz="2400" dirty="0" err="1" smtClean="0"/>
              <a:t>brentuximab</a:t>
            </a:r>
            <a:r>
              <a:rPr lang="en-US" sz="2400" dirty="0" smtClean="0"/>
              <a:t> </a:t>
            </a:r>
            <a:r>
              <a:rPr lang="en-US" sz="2400" dirty="0" err="1" smtClean="0"/>
              <a:t>vedotin</a:t>
            </a:r>
            <a:r>
              <a:rPr lang="en-US" sz="2400" dirty="0" smtClean="0"/>
              <a:t> were excluded 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2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/>
              <a:t>The panel </a:t>
            </a:r>
            <a:r>
              <a:rPr lang="en-US" dirty="0" smtClean="0"/>
              <a:t>recommends post–autologous </a:t>
            </a:r>
            <a:r>
              <a:rPr lang="en-US" dirty="0"/>
              <a:t>HCT </a:t>
            </a:r>
            <a:r>
              <a:rPr lang="en-US" dirty="0" smtClean="0"/>
              <a:t>consolidation/ maintenance </a:t>
            </a:r>
            <a:r>
              <a:rPr lang="en-US" dirty="0"/>
              <a:t>with BV for 16 cycles </a:t>
            </a:r>
            <a:r>
              <a:rPr lang="en-US" dirty="0" smtClean="0"/>
              <a:t>in BV-naïve </a:t>
            </a:r>
            <a:r>
              <a:rPr lang="en-US" dirty="0"/>
              <a:t>classic Hodgkin </a:t>
            </a:r>
            <a:r>
              <a:rPr lang="en-US" dirty="0" smtClean="0"/>
              <a:t>lymphoma (HL</a:t>
            </a:r>
            <a:r>
              <a:rPr lang="en-US" dirty="0"/>
              <a:t>) with at least 1 or more </a:t>
            </a:r>
            <a:r>
              <a:rPr lang="en-US" dirty="0" smtClean="0"/>
              <a:t>high-risk features </a:t>
            </a:r>
            <a:r>
              <a:rPr lang="en-US" dirty="0"/>
              <a:t>as defined by the </a:t>
            </a:r>
            <a:r>
              <a:rPr lang="en-US" dirty="0" smtClean="0"/>
              <a:t>AETHERA study</a:t>
            </a:r>
          </a:p>
          <a:p>
            <a:endParaRPr lang="en-US" dirty="0"/>
          </a:p>
          <a:p>
            <a:r>
              <a:rPr lang="en-US" dirty="0"/>
              <a:t>Grading </a:t>
            </a:r>
            <a:r>
              <a:rPr lang="en-US" dirty="0" smtClean="0"/>
              <a:t>of Recommendations: A</a:t>
            </a:r>
          </a:p>
          <a:p>
            <a:r>
              <a:rPr lang="en-US" dirty="0"/>
              <a:t>Panelists </a:t>
            </a:r>
            <a:r>
              <a:rPr lang="en-US" dirty="0" smtClean="0"/>
              <a:t>in Agreement %: </a:t>
            </a:r>
            <a:r>
              <a:rPr lang="en-US" dirty="0"/>
              <a:t>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6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The panel does not </a:t>
            </a:r>
            <a:r>
              <a:rPr lang="en-US" dirty="0" smtClean="0"/>
              <a:t>recommend </a:t>
            </a:r>
            <a:r>
              <a:rPr lang="en-US" dirty="0" smtClean="0"/>
              <a:t>post-autologous </a:t>
            </a:r>
            <a:r>
              <a:rPr lang="en-US" dirty="0"/>
              <a:t>HCT </a:t>
            </a:r>
            <a:r>
              <a:rPr lang="en-US" dirty="0" smtClean="0"/>
              <a:t>consolidation/ maintenance </a:t>
            </a:r>
            <a:r>
              <a:rPr lang="en-US" dirty="0"/>
              <a:t>with BV for HL with </a:t>
            </a:r>
            <a:r>
              <a:rPr lang="en-US" dirty="0" smtClean="0"/>
              <a:t>prior evidence </a:t>
            </a:r>
            <a:r>
              <a:rPr lang="en-US" dirty="0"/>
              <a:t>of disease refractory to </a:t>
            </a:r>
            <a:r>
              <a:rPr lang="en-US" dirty="0" smtClean="0"/>
              <a:t>BV.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Grading of Recommendations: C</a:t>
            </a:r>
          </a:p>
          <a:p>
            <a:r>
              <a:rPr lang="en-US" dirty="0" smtClean="0"/>
              <a:t>Panelists in Agreement %: 96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4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/>
              <a:t>The recommended duration </a:t>
            </a:r>
            <a:r>
              <a:rPr lang="en-US" dirty="0" smtClean="0"/>
              <a:t>of post–auto-HCT </a:t>
            </a:r>
            <a:r>
              <a:rPr lang="en-US" dirty="0"/>
              <a:t>BV </a:t>
            </a:r>
            <a:r>
              <a:rPr lang="en-US" dirty="0" smtClean="0"/>
              <a:t>consolidation/ maintenance </a:t>
            </a:r>
            <a:r>
              <a:rPr lang="en-US" dirty="0"/>
              <a:t>therapy is for a </a:t>
            </a:r>
            <a:r>
              <a:rPr lang="en-US" dirty="0" smtClean="0"/>
              <a:t>maximum of </a:t>
            </a:r>
            <a:r>
              <a:rPr lang="en-US" dirty="0"/>
              <a:t>16 cycles every 3 weeks as </a:t>
            </a:r>
            <a:r>
              <a:rPr lang="en-US" dirty="0" smtClean="0"/>
              <a:t>described in </a:t>
            </a:r>
            <a:r>
              <a:rPr lang="en-US" dirty="0"/>
              <a:t>AETHERA trial, or until </a:t>
            </a:r>
            <a:r>
              <a:rPr lang="en-US" dirty="0" smtClean="0"/>
              <a:t>unacceptable toxicity </a:t>
            </a:r>
            <a:r>
              <a:rPr lang="en-US" dirty="0"/>
              <a:t>or disease </a:t>
            </a:r>
            <a:r>
              <a:rPr lang="en-US" dirty="0" smtClean="0"/>
              <a:t>relapse/progression (whichever </a:t>
            </a:r>
            <a:r>
              <a:rPr lang="en-US" dirty="0"/>
              <a:t>occurs first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Grading of Recommendations: A</a:t>
            </a:r>
          </a:p>
          <a:p>
            <a:r>
              <a:rPr lang="en-US" dirty="0" smtClean="0"/>
              <a:t>Panelists in Agreement %: 100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6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/>
              <a:t>The panel </a:t>
            </a:r>
            <a:r>
              <a:rPr lang="en-US" dirty="0" smtClean="0"/>
              <a:t>recommends post–autologous </a:t>
            </a:r>
            <a:r>
              <a:rPr lang="en-US" dirty="0"/>
              <a:t>HCT </a:t>
            </a:r>
            <a:r>
              <a:rPr lang="en-US" dirty="0" smtClean="0"/>
              <a:t>consolidation/ maintenance </a:t>
            </a:r>
            <a:r>
              <a:rPr lang="en-US" dirty="0"/>
              <a:t>with BV in HL with one </a:t>
            </a:r>
            <a:r>
              <a:rPr lang="en-US" dirty="0" smtClean="0"/>
              <a:t>or more </a:t>
            </a:r>
            <a:r>
              <a:rPr lang="en-US" dirty="0"/>
              <a:t>high-risk features as defined by </a:t>
            </a:r>
            <a:r>
              <a:rPr lang="en-US" dirty="0" smtClean="0"/>
              <a:t>the AETHERA </a:t>
            </a:r>
            <a:r>
              <a:rPr lang="en-US" dirty="0"/>
              <a:t>trial and limited </a:t>
            </a:r>
            <a:r>
              <a:rPr lang="en-US" dirty="0" smtClean="0"/>
              <a:t>prior exposure </a:t>
            </a:r>
            <a:r>
              <a:rPr lang="en-US" dirty="0"/>
              <a:t>to BV (approximately </a:t>
            </a:r>
            <a:r>
              <a:rPr lang="en-US" dirty="0" smtClean="0"/>
              <a:t>4-6 cycles</a:t>
            </a:r>
            <a:r>
              <a:rPr lang="en-US" dirty="0"/>
              <a:t>) preceding the autologous </a:t>
            </a:r>
            <a:r>
              <a:rPr lang="en-US" dirty="0" smtClean="0"/>
              <a:t>HCT, but </a:t>
            </a:r>
            <a:r>
              <a:rPr lang="en-US" dirty="0"/>
              <a:t>without any evidence of </a:t>
            </a:r>
            <a:r>
              <a:rPr lang="en-US" dirty="0" smtClean="0"/>
              <a:t>BV refractory disease</a:t>
            </a:r>
          </a:p>
          <a:p>
            <a:endParaRPr lang="en-US" dirty="0"/>
          </a:p>
          <a:p>
            <a:r>
              <a:rPr lang="en-US" dirty="0" smtClean="0"/>
              <a:t>Grading of Recommendations: C</a:t>
            </a:r>
          </a:p>
          <a:p>
            <a:r>
              <a:rPr lang="en-US" dirty="0" smtClean="0"/>
              <a:t>Panelists in Agreement %: 100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F3BD-7762-433C-BD23-2512B7A7C1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93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1419</Words>
  <Application>Microsoft Office PowerPoint</Application>
  <PresentationFormat>On-screen Show (4:3)</PresentationFormat>
  <Paragraphs>178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Maintenance Therapies for Hodgkin and Non-Hodgkin Lymphomas After Autologous Transplantation  A Consensus Project of ASBMT, CIBMTR, and the Lymphoma Working Party of EBMT</vt:lpstr>
      <vt:lpstr>PowerPoint Presentation</vt:lpstr>
      <vt:lpstr>PowerPoint Presentation</vt:lpstr>
      <vt:lpstr>AETHERA Trial</vt:lpstr>
      <vt:lpstr>Inclusion and Exclusion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Maintenance Therapies for Hodgkin and Non-Hodgkin Lymphomas After Autologous Transplantation</dc:title>
  <dc:creator>user</dc:creator>
  <cp:lastModifiedBy>user</cp:lastModifiedBy>
  <cp:revision>25</cp:revision>
  <dcterms:created xsi:type="dcterms:W3CDTF">2020-09-15T06:40:35Z</dcterms:created>
  <dcterms:modified xsi:type="dcterms:W3CDTF">2020-09-16T08:35:52Z</dcterms:modified>
</cp:coreProperties>
</file>